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0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66BD3"/>
    <a:srgbClr val="9954CC"/>
    <a:srgbClr val="8439BD"/>
    <a:srgbClr val="E2CFF1"/>
    <a:srgbClr val="C59EE2"/>
    <a:srgbClr val="EC7728"/>
    <a:srgbClr val="FCDCBC"/>
    <a:srgbClr val="F48414"/>
    <a:srgbClr val="FBD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58" d="100"/>
          <a:sy n="58" d="100"/>
        </p:scale>
        <p:origin x="91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947F-15A9-48CF-B09A-7EE2AC349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58FB4-4B73-A4EE-F931-A9FC1AF4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65A6E-8B29-A0C9-B165-714C8A13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B61F0-5E90-1D92-CC7B-2E886BAC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9D87-9795-B829-5013-CFE2AE5D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DD0A-4A25-8CE2-8438-D6EEC5E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2D4A5-9AF6-41A2-C23F-26CFB6468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243D-6858-BBB3-6D17-4ACEF7BA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855F9-3D63-765E-75C5-4C1CA250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392FA-A0F5-C2BD-5425-35485AEF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3FE96-A236-E261-0B8E-ED6C990EB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45A09-9120-CE93-33A1-5CF3DC364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CFBBD-8996-E63C-2879-785A38C0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72F7F-9BE9-E3D3-66A5-9ECFF974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F2DB2-8455-DC20-E874-4A15BBCA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3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7F25-6825-8B89-10F4-1B5D900A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1834-D231-21B2-0E6B-0F1516B16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9897-6E3B-CBCC-EE79-7A047CB6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79028-D536-DF49-D1E3-45E57743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BC018-2191-AE1F-30D6-ADB66410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3398-DCA5-9619-F7DB-B8C9C6BA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4BD57-9C6D-4F69-73F2-042F38389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20D5D-4BD5-5F88-0210-F326DBB8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6E0AC-8A52-985D-FD5C-6254363B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5B2F-D81D-33C2-E3B1-E7470271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AF4D-A1A3-60A0-908E-E0A64036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50B0-C00C-4A94-F644-5C68BDA89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CAA12-F752-1BD5-BAF1-63F6B0C6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D4DE8-F751-121E-50A4-6E195F10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A819C-3245-9A3C-E457-86F3BF37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89472-7697-5E9E-9BD0-6A86EE47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4C39-AFB1-0375-079F-979B18F4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9D43D-AE77-A6B3-B5A3-FE4E1591B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10AC-B8F9-6443-E79B-C85381F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C09E-B567-C6A2-41AD-5EB2C07D2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89071-B73A-318D-06D5-4CB4304E0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371E8-23DA-EC01-4E02-7C265D1B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02574-1E33-4B87-8375-3162A16E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38DFB-BDC8-9372-694D-011AA5A0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AF04-1A9F-6D24-E1A4-CE170CF3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1830C-B4C4-479D-2E6E-E033133C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A1CEF-240E-1231-13B1-E47F7E2D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DF134-4F9D-5375-7C9F-6F36B154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C6F02-257E-FD33-DBA6-7176FFEC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7B1CF-9271-9E1C-43EC-4B862B13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71E62-CC73-86CA-14A8-BBDA7C4C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3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A730-6AA0-0668-0A77-7EB3770D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B037-E946-AC00-BF2B-28C3EFFD4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FF073-4BCD-D25D-DF26-0F3DADFE4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6A9CF-6EDC-4C27-F55D-B9528A0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E4432-A9F8-AE6D-C759-EF6EB51F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681CC-CCBB-0A54-2106-0A5B13D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5858-6461-AA9C-05CA-15EFAB5D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27970-6D40-CAF7-8777-07EF70A37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F36F0-634F-B910-D09F-BC258CE3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41446-21CA-23B5-2860-1712F223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C06A1-8948-2028-1051-0D0A4C6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FF953-DE45-D688-C4D8-85D3B574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AA86C-5A8E-6238-3120-D338D373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39108-9FFD-B4FA-2AEB-8DC103789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2397-7B31-B6DD-2E37-031B46579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6BBB-8A80-4DD3-AC8C-BC3975DB560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27BDA-A0CA-B544-5096-431ED2973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99EE8-EF62-71EC-05B7-0F14A2000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091E-A336-4546-A8CF-BE011B41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stairs with black cords">
            <a:extLst>
              <a:ext uri="{FF2B5EF4-FFF2-40B4-BE49-F238E27FC236}">
                <a16:creationId xmlns:a16="http://schemas.microsoft.com/office/drawing/2014/main" id="{10A4F2C6-09ED-CBCE-904E-F70A7401E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" y="0"/>
            <a:ext cx="121915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9A54C0-51F3-970B-7E81-EBD0EB0DF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487" y="181904"/>
            <a:ext cx="9144000" cy="2387600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Program Design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1B622-BC4C-BBAF-135B-5DBA6E2FA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27" y="5020334"/>
            <a:ext cx="3343421" cy="1655762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masis MT Pro Medium" panose="02040604050005020304" pitchFamily="18" charset="0"/>
              </a:rPr>
              <a:t>Isis Prior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Amasis MT Pro Medium" panose="02040604050005020304" pitchFamily="18" charset="0"/>
              </a:rPr>
              <a:t>For UAMS Department of Biomedical Informatics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Amasis MT Pro Medium" panose="02040604050005020304" pitchFamily="18" charset="0"/>
              </a:rPr>
              <a:t>June 2017</a:t>
            </a:r>
          </a:p>
        </p:txBody>
      </p:sp>
    </p:spTree>
    <p:extLst>
      <p:ext uri="{BB962C8B-B14F-4D97-AF65-F5344CB8AC3E}">
        <p14:creationId xmlns:p14="http://schemas.microsoft.com/office/powerpoint/2010/main" val="13121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8074-54A1-D44F-38E9-F06FA962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579"/>
            <a:ext cx="73111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What do you do with the answers to the questions in each stage?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1B35B8-EF44-E684-3CE5-43D06BE21BE5}"/>
              </a:ext>
            </a:extLst>
          </p:cNvPr>
          <p:cNvSpPr/>
          <p:nvPr/>
        </p:nvSpPr>
        <p:spPr>
          <a:xfrm>
            <a:off x="705848" y="2072026"/>
            <a:ext cx="5257800" cy="448939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Use the answers to these questions to obtain the overarching goals for the entire program. </a:t>
            </a:r>
          </a:p>
        </p:txBody>
      </p:sp>
      <p:pic>
        <p:nvPicPr>
          <p:cNvPr id="24" name="Picture 23" descr="Soccer ball and goal">
            <a:extLst>
              <a:ext uri="{FF2B5EF4-FFF2-40B4-BE49-F238E27FC236}">
                <a16:creationId xmlns:a16="http://schemas.microsoft.com/office/drawing/2014/main" id="{752AE9F0-C3CB-6516-D115-E2B96E14E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6" b="4149"/>
          <a:stretch>
            <a:fillRect/>
          </a:stretch>
        </p:blipFill>
        <p:spPr>
          <a:xfrm>
            <a:off x="6669495" y="-12032"/>
            <a:ext cx="5522505" cy="6573453"/>
          </a:xfrm>
          <a:custGeom>
            <a:avLst/>
            <a:gdLst>
              <a:gd name="connsiteX0" fmla="*/ 5522505 w 5522505"/>
              <a:gd name="connsiteY0" fmla="*/ 4868659 h 6573453"/>
              <a:gd name="connsiteX1" fmla="*/ 5522505 w 5522505"/>
              <a:gd name="connsiteY1" fmla="*/ 6573453 h 6573453"/>
              <a:gd name="connsiteX2" fmla="*/ 5483075 w 5522505"/>
              <a:gd name="connsiteY2" fmla="*/ 6530070 h 6573453"/>
              <a:gd name="connsiteX3" fmla="*/ 5192647 w 5522505"/>
              <a:gd name="connsiteY3" fmla="*/ 5721056 h 6573453"/>
              <a:gd name="connsiteX4" fmla="*/ 5483075 w 5522505"/>
              <a:gd name="connsiteY4" fmla="*/ 4912043 h 6573453"/>
              <a:gd name="connsiteX5" fmla="*/ 4080738 w 5522505"/>
              <a:gd name="connsiteY5" fmla="*/ 2962534 h 6573453"/>
              <a:gd name="connsiteX6" fmla="*/ 5352586 w 5522505"/>
              <a:gd name="connsiteY6" fmla="*/ 4234382 h 6573453"/>
              <a:gd name="connsiteX7" fmla="*/ 4080738 w 5522505"/>
              <a:gd name="connsiteY7" fmla="*/ 5506230 h 6573453"/>
              <a:gd name="connsiteX8" fmla="*/ 2808890 w 5522505"/>
              <a:gd name="connsiteY8" fmla="*/ 4234382 h 6573453"/>
              <a:gd name="connsiteX9" fmla="*/ 4080738 w 5522505"/>
              <a:gd name="connsiteY9" fmla="*/ 2962534 h 6573453"/>
              <a:gd name="connsiteX10" fmla="*/ 5522505 w 5522505"/>
              <a:gd name="connsiteY10" fmla="*/ 2157995 h 6573453"/>
              <a:gd name="connsiteX11" fmla="*/ 5522505 w 5522505"/>
              <a:gd name="connsiteY11" fmla="*/ 3659644 h 6573453"/>
              <a:gd name="connsiteX12" fmla="*/ 5492801 w 5522505"/>
              <a:gd name="connsiteY12" fmla="*/ 3619921 h 6573453"/>
              <a:gd name="connsiteX13" fmla="*/ 5275589 w 5522505"/>
              <a:gd name="connsiteY13" fmla="*/ 2908819 h 6573453"/>
              <a:gd name="connsiteX14" fmla="*/ 5492801 w 5522505"/>
              <a:gd name="connsiteY14" fmla="*/ 2197717 h 6573453"/>
              <a:gd name="connsiteX15" fmla="*/ 1271848 w 5522505"/>
              <a:gd name="connsiteY15" fmla="*/ 1730647 h 6573453"/>
              <a:gd name="connsiteX16" fmla="*/ 2543696 w 5522505"/>
              <a:gd name="connsiteY16" fmla="*/ 3002495 h 6573453"/>
              <a:gd name="connsiteX17" fmla="*/ 1271848 w 5522505"/>
              <a:gd name="connsiteY17" fmla="*/ 4274343 h 6573453"/>
              <a:gd name="connsiteX18" fmla="*/ 0 w 5522505"/>
              <a:gd name="connsiteY18" fmla="*/ 3002495 h 6573453"/>
              <a:gd name="connsiteX19" fmla="*/ 1271848 w 5522505"/>
              <a:gd name="connsiteY19" fmla="*/ 1730647 h 6573453"/>
              <a:gd name="connsiteX20" fmla="*/ 3454327 w 5522505"/>
              <a:gd name="connsiteY20" fmla="*/ 129062 h 6573453"/>
              <a:gd name="connsiteX21" fmla="*/ 4726175 w 5522505"/>
              <a:gd name="connsiteY21" fmla="*/ 1400910 h 6573453"/>
              <a:gd name="connsiteX22" fmla="*/ 3454327 w 5522505"/>
              <a:gd name="connsiteY22" fmla="*/ 2672758 h 6573453"/>
              <a:gd name="connsiteX23" fmla="*/ 2182479 w 5522505"/>
              <a:gd name="connsiteY23" fmla="*/ 1400910 h 6573453"/>
              <a:gd name="connsiteX24" fmla="*/ 3454327 w 5522505"/>
              <a:gd name="connsiteY24" fmla="*/ 129062 h 6573453"/>
              <a:gd name="connsiteX25" fmla="*/ 4707557 w 5522505"/>
              <a:gd name="connsiteY25" fmla="*/ 0 h 6573453"/>
              <a:gd name="connsiteX26" fmla="*/ 5522505 w 5522505"/>
              <a:gd name="connsiteY26" fmla="*/ 0 h 6573453"/>
              <a:gd name="connsiteX27" fmla="*/ 5522505 w 5522505"/>
              <a:gd name="connsiteY27" fmla="*/ 1570688 h 6573453"/>
              <a:gd name="connsiteX28" fmla="*/ 5430529 w 5522505"/>
              <a:gd name="connsiteY28" fmla="*/ 1537024 h 6573453"/>
              <a:gd name="connsiteX29" fmla="*/ 4653742 w 5522505"/>
              <a:gd name="connsiteY29" fmla="*/ 365124 h 6573453"/>
              <a:gd name="connsiteX30" fmla="*/ 4679581 w 5522505"/>
              <a:gd name="connsiteY30" fmla="*/ 108802 h 657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22505" h="6573453">
                <a:moveTo>
                  <a:pt x="5522505" y="4868659"/>
                </a:moveTo>
                <a:lnTo>
                  <a:pt x="5522505" y="6573453"/>
                </a:lnTo>
                <a:lnTo>
                  <a:pt x="5483075" y="6530070"/>
                </a:lnTo>
                <a:cubicBezTo>
                  <a:pt x="5301639" y="6310219"/>
                  <a:pt x="5192647" y="6028366"/>
                  <a:pt x="5192647" y="5721056"/>
                </a:cubicBezTo>
                <a:cubicBezTo>
                  <a:pt x="5192647" y="5413747"/>
                  <a:pt x="5301639" y="5131893"/>
                  <a:pt x="5483075" y="4912043"/>
                </a:cubicBezTo>
                <a:close/>
                <a:moveTo>
                  <a:pt x="4080738" y="2962534"/>
                </a:moveTo>
                <a:cubicBezTo>
                  <a:pt x="4783160" y="2962534"/>
                  <a:pt x="5352586" y="3531960"/>
                  <a:pt x="5352586" y="4234382"/>
                </a:cubicBezTo>
                <a:cubicBezTo>
                  <a:pt x="5352586" y="4936804"/>
                  <a:pt x="4783160" y="5506230"/>
                  <a:pt x="4080738" y="5506230"/>
                </a:cubicBezTo>
                <a:cubicBezTo>
                  <a:pt x="3378316" y="5506230"/>
                  <a:pt x="2808890" y="4936804"/>
                  <a:pt x="2808890" y="4234382"/>
                </a:cubicBezTo>
                <a:cubicBezTo>
                  <a:pt x="2808890" y="3531960"/>
                  <a:pt x="3378316" y="2962534"/>
                  <a:pt x="4080738" y="2962534"/>
                </a:cubicBezTo>
                <a:close/>
                <a:moveTo>
                  <a:pt x="5522505" y="2157995"/>
                </a:moveTo>
                <a:lnTo>
                  <a:pt x="5522505" y="3659644"/>
                </a:lnTo>
                <a:lnTo>
                  <a:pt x="5492801" y="3619921"/>
                </a:lnTo>
                <a:cubicBezTo>
                  <a:pt x="5355665" y="3416933"/>
                  <a:pt x="5275589" y="3172227"/>
                  <a:pt x="5275589" y="2908819"/>
                </a:cubicBezTo>
                <a:cubicBezTo>
                  <a:pt x="5275589" y="2645411"/>
                  <a:pt x="5355665" y="2400705"/>
                  <a:pt x="5492801" y="2197717"/>
                </a:cubicBezTo>
                <a:close/>
                <a:moveTo>
                  <a:pt x="1271848" y="1730647"/>
                </a:moveTo>
                <a:cubicBezTo>
                  <a:pt x="1974270" y="1730647"/>
                  <a:pt x="2543696" y="2300073"/>
                  <a:pt x="2543696" y="3002495"/>
                </a:cubicBezTo>
                <a:cubicBezTo>
                  <a:pt x="2543696" y="3704917"/>
                  <a:pt x="1974270" y="4274343"/>
                  <a:pt x="1271848" y="4274343"/>
                </a:cubicBezTo>
                <a:cubicBezTo>
                  <a:pt x="569426" y="4274343"/>
                  <a:pt x="0" y="3704917"/>
                  <a:pt x="0" y="3002495"/>
                </a:cubicBezTo>
                <a:cubicBezTo>
                  <a:pt x="0" y="2300073"/>
                  <a:pt x="569426" y="1730647"/>
                  <a:pt x="1271848" y="1730647"/>
                </a:cubicBezTo>
                <a:close/>
                <a:moveTo>
                  <a:pt x="3454327" y="129062"/>
                </a:moveTo>
                <a:cubicBezTo>
                  <a:pt x="4156749" y="129062"/>
                  <a:pt x="4726175" y="698488"/>
                  <a:pt x="4726175" y="1400910"/>
                </a:cubicBezTo>
                <a:cubicBezTo>
                  <a:pt x="4726175" y="2103332"/>
                  <a:pt x="4156749" y="2672758"/>
                  <a:pt x="3454327" y="2672758"/>
                </a:cubicBezTo>
                <a:cubicBezTo>
                  <a:pt x="2751905" y="2672758"/>
                  <a:pt x="2182479" y="2103332"/>
                  <a:pt x="2182479" y="1400910"/>
                </a:cubicBezTo>
                <a:cubicBezTo>
                  <a:pt x="2182479" y="698488"/>
                  <a:pt x="2751905" y="129062"/>
                  <a:pt x="3454327" y="129062"/>
                </a:cubicBezTo>
                <a:close/>
                <a:moveTo>
                  <a:pt x="4707557" y="0"/>
                </a:moveTo>
                <a:lnTo>
                  <a:pt x="5522505" y="0"/>
                </a:lnTo>
                <a:lnTo>
                  <a:pt x="5522505" y="1570688"/>
                </a:lnTo>
                <a:lnTo>
                  <a:pt x="5430529" y="1537024"/>
                </a:lnTo>
                <a:cubicBezTo>
                  <a:pt x="4974044" y="1343947"/>
                  <a:pt x="4653742" y="891941"/>
                  <a:pt x="4653742" y="365124"/>
                </a:cubicBezTo>
                <a:cubicBezTo>
                  <a:pt x="4653742" y="277321"/>
                  <a:pt x="4662639" y="191597"/>
                  <a:pt x="4679581" y="1088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291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rrow hitting a bull's eye target">
            <a:extLst>
              <a:ext uri="{FF2B5EF4-FFF2-40B4-BE49-F238E27FC236}">
                <a16:creationId xmlns:a16="http://schemas.microsoft.com/office/drawing/2014/main" id="{6641C1AD-32C4-8C00-70CF-5578EB818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968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5F1BB6-B687-6824-54AB-909FB1583800}"/>
              </a:ext>
            </a:extLst>
          </p:cNvPr>
          <p:cNvSpPr txBox="1"/>
          <p:nvPr/>
        </p:nvSpPr>
        <p:spPr>
          <a:xfrm>
            <a:off x="4971011" y="515389"/>
            <a:ext cx="685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>
                <a:latin typeface="Amasis MT Pro Black" panose="02040A04050005020304" pitchFamily="18" charset="0"/>
              </a:rPr>
              <a:t>Iterative Process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>
                <a:latin typeface="Amasis MT Pro Black" panose="02040A04050005020304" pitchFamily="18" charset="0"/>
              </a:rPr>
              <a:t>Keep circling back to the goal.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>
                <a:latin typeface="Amasis MT Pro Black" panose="02040A04050005020304" pitchFamily="18" charset="0"/>
              </a:rPr>
              <a:t>Once you have the framework, you can break it down further into courses, units, and lessons. </a:t>
            </a:r>
          </a:p>
        </p:txBody>
      </p:sp>
    </p:spTree>
    <p:extLst>
      <p:ext uri="{BB962C8B-B14F-4D97-AF65-F5344CB8AC3E}">
        <p14:creationId xmlns:p14="http://schemas.microsoft.com/office/powerpoint/2010/main" val="170627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D8374-3975-ADC6-1072-44391A9C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651" y="0"/>
            <a:ext cx="6386317" cy="1246909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Additional Questions:</a:t>
            </a:r>
          </a:p>
        </p:txBody>
      </p:sp>
      <p:pic>
        <p:nvPicPr>
          <p:cNvPr id="5" name="Picture 4" descr="Pastel graduation caps">
            <a:extLst>
              <a:ext uri="{FF2B5EF4-FFF2-40B4-BE49-F238E27FC236}">
                <a16:creationId xmlns:a16="http://schemas.microsoft.com/office/drawing/2014/main" id="{04E03BD6-5B15-CA42-CC81-A383E9070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r="24739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EB2F7-02BE-765A-8DC4-FC4B8339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04" y="1036512"/>
            <a:ext cx="5613164" cy="549729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How do you build the required skills? Do the students come into the program with them? Or are they part of the coursework?</a:t>
            </a:r>
          </a:p>
          <a:p>
            <a:r>
              <a:rPr lang="en-US" dirty="0">
                <a:latin typeface="Amasis MT Pro Black" panose="02040A04050005020304" pitchFamily="18" charset="0"/>
              </a:rPr>
              <a:t>If you have specific products in mind, such as publications. Are you going to teach students how to produce these? It is a class? It is a course requirement? Is it a program requirement?</a:t>
            </a:r>
          </a:p>
          <a:p>
            <a:r>
              <a:rPr lang="en-US" dirty="0">
                <a:latin typeface="Amasis MT Pro Black" panose="02040A04050005020304" pitchFamily="18" charset="0"/>
              </a:rPr>
              <a:t>What are the major assessments that must be passed to move to the various stages of the program?</a:t>
            </a:r>
          </a:p>
          <a:p>
            <a:r>
              <a:rPr lang="en-US" dirty="0">
                <a:latin typeface="Amasis MT Pro Black" panose="02040A04050005020304" pitchFamily="18" charset="0"/>
              </a:rPr>
              <a:t>Are there core courses and specialties?</a:t>
            </a:r>
          </a:p>
        </p:txBody>
      </p:sp>
    </p:spTree>
    <p:extLst>
      <p:ext uri="{BB962C8B-B14F-4D97-AF65-F5344CB8AC3E}">
        <p14:creationId xmlns:p14="http://schemas.microsoft.com/office/powerpoint/2010/main" val="371410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6FD843-2552-AE08-936A-ABD1F51F1A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558114"/>
            <a:ext cx="12192000" cy="7974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1B7F0-A718-B234-631C-1BC81A84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>
                <a:latin typeface="Amasis MT Pro Black" panose="02040A04050005020304" pitchFamily="18" charset="0"/>
              </a:rPr>
              <a:t>Group Brainstorm</a:t>
            </a:r>
          </a:p>
        </p:txBody>
      </p:sp>
    </p:spTree>
    <p:extLst>
      <p:ext uri="{BB962C8B-B14F-4D97-AF65-F5344CB8AC3E}">
        <p14:creationId xmlns:p14="http://schemas.microsoft.com/office/powerpoint/2010/main" val="353090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all covered with sticky notes.">
            <a:extLst>
              <a:ext uri="{FF2B5EF4-FFF2-40B4-BE49-F238E27FC236}">
                <a16:creationId xmlns:a16="http://schemas.microsoft.com/office/drawing/2014/main" id="{63287A17-A3EA-3AED-8FCF-9125E889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3" b="7211"/>
          <a:stretch>
            <a:fillRect/>
          </a:stretch>
        </p:blipFill>
        <p:spPr>
          <a:xfrm>
            <a:off x="5645696" y="0"/>
            <a:ext cx="6546305" cy="6363470"/>
          </a:xfrm>
          <a:custGeom>
            <a:avLst/>
            <a:gdLst>
              <a:gd name="connsiteX0" fmla="*/ 1582477 w 5645696"/>
              <a:gd name="connsiteY0" fmla="*/ 3490946 h 6363470"/>
              <a:gd name="connsiteX1" fmla="*/ 2363234 w 5645696"/>
              <a:gd name="connsiteY1" fmla="*/ 4271703 h 6363470"/>
              <a:gd name="connsiteX2" fmla="*/ 1582477 w 5645696"/>
              <a:gd name="connsiteY2" fmla="*/ 5052460 h 6363470"/>
              <a:gd name="connsiteX3" fmla="*/ 801720 w 5645696"/>
              <a:gd name="connsiteY3" fmla="*/ 4271703 h 6363470"/>
              <a:gd name="connsiteX4" fmla="*/ 1582477 w 5645696"/>
              <a:gd name="connsiteY4" fmla="*/ 3490946 h 6363470"/>
              <a:gd name="connsiteX5" fmla="*/ 5645696 w 5645696"/>
              <a:gd name="connsiteY5" fmla="*/ 2604828 h 6363470"/>
              <a:gd name="connsiteX6" fmla="*/ 5645696 w 5645696"/>
              <a:gd name="connsiteY6" fmla="*/ 4446068 h 6363470"/>
              <a:gd name="connsiteX7" fmla="*/ 3119055 w 5645696"/>
              <a:gd name="connsiteY7" fmla="*/ 6221466 h 6363470"/>
              <a:gd name="connsiteX8" fmla="*/ 2031357 w 5645696"/>
              <a:gd name="connsiteY8" fmla="*/ 6031527 h 6363470"/>
              <a:gd name="connsiteX9" fmla="*/ 2221296 w 5645696"/>
              <a:gd name="connsiteY9" fmla="*/ 4943829 h 6363470"/>
              <a:gd name="connsiteX10" fmla="*/ 5382775 w 5645696"/>
              <a:gd name="connsiteY10" fmla="*/ 2722349 h 6363470"/>
              <a:gd name="connsiteX11" fmla="*/ 5592920 w 5645696"/>
              <a:gd name="connsiteY11" fmla="*/ 2617586 h 6363470"/>
              <a:gd name="connsiteX12" fmla="*/ 5645696 w 5645696"/>
              <a:gd name="connsiteY12" fmla="*/ 330674 h 6363470"/>
              <a:gd name="connsiteX13" fmla="*/ 5645696 w 5645696"/>
              <a:gd name="connsiteY13" fmla="*/ 2239140 h 6363470"/>
              <a:gd name="connsiteX14" fmla="*/ 3436487 w 5645696"/>
              <a:gd name="connsiteY14" fmla="*/ 3791487 h 6363470"/>
              <a:gd name="connsiteX15" fmla="*/ 2348788 w 5645696"/>
              <a:gd name="connsiteY15" fmla="*/ 3601549 h 6363470"/>
              <a:gd name="connsiteX16" fmla="*/ 2538728 w 5645696"/>
              <a:gd name="connsiteY16" fmla="*/ 2513850 h 6363470"/>
              <a:gd name="connsiteX17" fmla="*/ 1829334 w 5645696"/>
              <a:gd name="connsiteY17" fmla="*/ 0 h 6363470"/>
              <a:gd name="connsiteX18" fmla="*/ 5645696 w 5645696"/>
              <a:gd name="connsiteY18" fmla="*/ 0 h 6363470"/>
              <a:gd name="connsiteX19" fmla="*/ 5645696 w 5645696"/>
              <a:gd name="connsiteY19" fmla="*/ 118820 h 6363470"/>
              <a:gd name="connsiteX20" fmla="*/ 1804457 w 5645696"/>
              <a:gd name="connsiteY20" fmla="*/ 2817949 h 6363470"/>
              <a:gd name="connsiteX21" fmla="*/ 208377 w 5645696"/>
              <a:gd name="connsiteY21" fmla="*/ 2539234 h 6363470"/>
              <a:gd name="connsiteX22" fmla="*/ 487092 w 5645696"/>
              <a:gd name="connsiteY22" fmla="*/ 943155 h 636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5696" h="6363470">
                <a:moveTo>
                  <a:pt x="1582477" y="3490946"/>
                </a:moveTo>
                <a:cubicBezTo>
                  <a:pt x="2013677" y="3490946"/>
                  <a:pt x="2363234" y="3840502"/>
                  <a:pt x="2363234" y="4271703"/>
                </a:cubicBezTo>
                <a:cubicBezTo>
                  <a:pt x="2363234" y="4702902"/>
                  <a:pt x="2013677" y="5052460"/>
                  <a:pt x="1582477" y="5052460"/>
                </a:cubicBezTo>
                <a:cubicBezTo>
                  <a:pt x="1151278" y="5052460"/>
                  <a:pt x="801720" y="4702902"/>
                  <a:pt x="801720" y="4271703"/>
                </a:cubicBezTo>
                <a:cubicBezTo>
                  <a:pt x="801720" y="3840503"/>
                  <a:pt x="1151277" y="3490946"/>
                  <a:pt x="1582477" y="3490946"/>
                </a:cubicBezTo>
                <a:close/>
                <a:moveTo>
                  <a:pt x="5645696" y="2604828"/>
                </a:moveTo>
                <a:lnTo>
                  <a:pt x="5645696" y="4446068"/>
                </a:lnTo>
                <a:lnTo>
                  <a:pt x="3119055" y="6221466"/>
                </a:lnTo>
                <a:cubicBezTo>
                  <a:pt x="2766246" y="6469376"/>
                  <a:pt x="2279266" y="6384336"/>
                  <a:pt x="2031357" y="6031527"/>
                </a:cubicBezTo>
                <a:cubicBezTo>
                  <a:pt x="1783448" y="5678719"/>
                  <a:pt x="1868487" y="5191739"/>
                  <a:pt x="2221296" y="4943829"/>
                </a:cubicBezTo>
                <a:lnTo>
                  <a:pt x="5382775" y="2722349"/>
                </a:lnTo>
                <a:cubicBezTo>
                  <a:pt x="5448926" y="2675866"/>
                  <a:pt x="5519795" y="2641088"/>
                  <a:pt x="5592920" y="2617586"/>
                </a:cubicBezTo>
                <a:close/>
                <a:moveTo>
                  <a:pt x="5645696" y="330674"/>
                </a:moveTo>
                <a:lnTo>
                  <a:pt x="5645696" y="2239140"/>
                </a:lnTo>
                <a:lnTo>
                  <a:pt x="3436487" y="3791487"/>
                </a:lnTo>
                <a:cubicBezTo>
                  <a:pt x="3083678" y="4039397"/>
                  <a:pt x="2596698" y="3954358"/>
                  <a:pt x="2348788" y="3601549"/>
                </a:cubicBezTo>
                <a:cubicBezTo>
                  <a:pt x="2100880" y="3248739"/>
                  <a:pt x="2185919" y="2761760"/>
                  <a:pt x="2538728" y="2513850"/>
                </a:cubicBezTo>
                <a:close/>
                <a:moveTo>
                  <a:pt x="1829334" y="0"/>
                </a:moveTo>
                <a:lnTo>
                  <a:pt x="5645696" y="0"/>
                </a:lnTo>
                <a:lnTo>
                  <a:pt x="5645696" y="118820"/>
                </a:lnTo>
                <a:lnTo>
                  <a:pt x="1804457" y="2817949"/>
                </a:lnTo>
                <a:cubicBezTo>
                  <a:pt x="1286746" y="3181729"/>
                  <a:pt x="572157" y="3056944"/>
                  <a:pt x="208377" y="2539234"/>
                </a:cubicBezTo>
                <a:cubicBezTo>
                  <a:pt x="-155403" y="2021524"/>
                  <a:pt x="-30618" y="1306935"/>
                  <a:pt x="487092" y="94315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E0374-0E11-8798-8500-B637F7E9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4298" cy="1325563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Workshop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BEFB-2631-8906-5FA9-AECCF6DA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61" y="1572406"/>
            <a:ext cx="4310575" cy="4351338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Present the Framework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Discuss the framework and application to the program design at UAMS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Brainstorm options for the UAMS program.  </a:t>
            </a:r>
          </a:p>
        </p:txBody>
      </p:sp>
    </p:spTree>
    <p:extLst>
      <p:ext uri="{BB962C8B-B14F-4D97-AF65-F5344CB8AC3E}">
        <p14:creationId xmlns:p14="http://schemas.microsoft.com/office/powerpoint/2010/main" val="382948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F649-DB6A-5E5A-19B8-2B944097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Backward Design: You begin with the end in mind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63F937-EBAF-2C3D-EE74-8A778DC6D7DE}"/>
              </a:ext>
            </a:extLst>
          </p:cNvPr>
          <p:cNvCxnSpPr/>
          <p:nvPr/>
        </p:nvCxnSpPr>
        <p:spPr>
          <a:xfrm>
            <a:off x="304800" y="4860758"/>
            <a:ext cx="1156635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F4455D-636B-A2CD-B589-4982AE3EC6ED}"/>
              </a:ext>
            </a:extLst>
          </p:cNvPr>
          <p:cNvGrpSpPr/>
          <p:nvPr/>
        </p:nvGrpSpPr>
        <p:grpSpPr>
          <a:xfrm>
            <a:off x="10042358" y="3076074"/>
            <a:ext cx="1784684" cy="1784684"/>
            <a:chOff x="10042358" y="3076074"/>
            <a:chExt cx="1784684" cy="1784684"/>
          </a:xfrm>
        </p:grpSpPr>
        <p:pic>
          <p:nvPicPr>
            <p:cNvPr id="19" name="Graphic 18" descr="Star outline">
              <a:extLst>
                <a:ext uri="{FF2B5EF4-FFF2-40B4-BE49-F238E27FC236}">
                  <a16:creationId xmlns:a16="http://schemas.microsoft.com/office/drawing/2014/main" id="{B0CFB4C7-BD19-A2D7-C33F-1EE02693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42358" y="3076074"/>
              <a:ext cx="1784684" cy="178468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99975A-088D-1494-F9B9-917ECBAD1113}"/>
                </a:ext>
              </a:extLst>
            </p:cNvPr>
            <p:cNvSpPr txBox="1"/>
            <p:nvPr/>
          </p:nvSpPr>
          <p:spPr>
            <a:xfrm>
              <a:off x="10603830" y="3882189"/>
              <a:ext cx="802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masis MT Pro Black" panose="02040A04050005020304" pitchFamily="18" charset="0"/>
                </a:rPr>
                <a:t>Goal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5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2142 -0.19444 C -0.2586 -0.23703 -0.32553 -0.26018 -0.39584 -0.26018 C -0.47566 -0.26018 -0.53972 -0.23703 -0.58412 -0.19444 L -0.79818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09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7B0D7B-F854-D2CA-39B3-B3D77ACD2D73}"/>
              </a:ext>
            </a:extLst>
          </p:cNvPr>
          <p:cNvSpPr/>
          <p:nvPr/>
        </p:nvSpPr>
        <p:spPr>
          <a:xfrm>
            <a:off x="721894" y="1140033"/>
            <a:ext cx="3609473" cy="686497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FA030-C0BC-F37F-7B4D-06B124B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88" y="1532886"/>
            <a:ext cx="2835442" cy="1325563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Step 1: End Goal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171AAD-D5FB-D39B-BB2E-C58E550ECF02}"/>
              </a:ext>
            </a:extLst>
          </p:cNvPr>
          <p:cNvSpPr/>
          <p:nvPr/>
        </p:nvSpPr>
        <p:spPr>
          <a:xfrm>
            <a:off x="3641558" y="1322431"/>
            <a:ext cx="4219077" cy="10587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A226D0C-8B9F-1C45-FFA8-6A62C14DEFE3}"/>
              </a:ext>
            </a:extLst>
          </p:cNvPr>
          <p:cNvSpPr/>
          <p:nvPr/>
        </p:nvSpPr>
        <p:spPr>
          <a:xfrm>
            <a:off x="3641558" y="3142152"/>
            <a:ext cx="4219077" cy="10587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A9F35E1-5E12-B5DF-F1DB-37CEEA854BC9}"/>
              </a:ext>
            </a:extLst>
          </p:cNvPr>
          <p:cNvSpPr/>
          <p:nvPr/>
        </p:nvSpPr>
        <p:spPr>
          <a:xfrm>
            <a:off x="3641558" y="4954193"/>
            <a:ext cx="4219077" cy="10587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71142-0C43-E436-F769-D129855576E1}"/>
              </a:ext>
            </a:extLst>
          </p:cNvPr>
          <p:cNvSpPr txBox="1"/>
          <p:nvPr/>
        </p:nvSpPr>
        <p:spPr>
          <a:xfrm>
            <a:off x="7860635" y="1374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professions will your graduates be prepared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A04B0-D487-2511-1F97-C93A787F214E}"/>
              </a:ext>
            </a:extLst>
          </p:cNvPr>
          <p:cNvSpPr txBox="1"/>
          <p:nvPr/>
        </p:nvSpPr>
        <p:spPr>
          <a:xfrm>
            <a:off x="7860635" y="3282701"/>
            <a:ext cx="410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skills will your graduates have?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4E073-852D-E509-ED85-9C089B04CCEC}"/>
              </a:ext>
            </a:extLst>
          </p:cNvPr>
          <p:cNvSpPr txBox="1"/>
          <p:nvPr/>
        </p:nvSpPr>
        <p:spPr>
          <a:xfrm>
            <a:off x="8085224" y="4883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will your graduates produce by the end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35770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8CD46F-D2A0-3F7A-10E0-DE3304283E77}"/>
              </a:ext>
            </a:extLst>
          </p:cNvPr>
          <p:cNvSpPr/>
          <p:nvPr/>
        </p:nvSpPr>
        <p:spPr>
          <a:xfrm>
            <a:off x="721894" y="1140033"/>
            <a:ext cx="3609473" cy="686497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116DCB-6E64-20F4-A289-6A93C8CC1F4A}"/>
              </a:ext>
            </a:extLst>
          </p:cNvPr>
          <p:cNvSpPr txBox="1">
            <a:spLocks/>
          </p:cNvSpPr>
          <p:nvPr/>
        </p:nvSpPr>
        <p:spPr>
          <a:xfrm>
            <a:off x="948488" y="1532886"/>
            <a:ext cx="283544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masis MT Pro Black" panose="02040A04050005020304" pitchFamily="18" charset="0"/>
              </a:rPr>
              <a:t>Step 2: Big Picture Ideas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970579D-59CA-0ADE-2B47-A74E98093BC1}"/>
              </a:ext>
            </a:extLst>
          </p:cNvPr>
          <p:cNvSpPr/>
          <p:nvPr/>
        </p:nvSpPr>
        <p:spPr>
          <a:xfrm>
            <a:off x="3641558" y="1322431"/>
            <a:ext cx="4219077" cy="10587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6102B3-9C47-3746-4CC5-71150B465237}"/>
              </a:ext>
            </a:extLst>
          </p:cNvPr>
          <p:cNvSpPr/>
          <p:nvPr/>
        </p:nvSpPr>
        <p:spPr>
          <a:xfrm>
            <a:off x="3641558" y="3142152"/>
            <a:ext cx="4219077" cy="10587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EDC83C7-16A9-B1E5-6320-3FD67A9A1DBA}"/>
              </a:ext>
            </a:extLst>
          </p:cNvPr>
          <p:cNvSpPr/>
          <p:nvPr/>
        </p:nvSpPr>
        <p:spPr>
          <a:xfrm>
            <a:off x="3641558" y="4954193"/>
            <a:ext cx="4219077" cy="10587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96B3B-663D-FB42-1BB5-46EA7FAB3F99}"/>
              </a:ext>
            </a:extLst>
          </p:cNvPr>
          <p:cNvSpPr txBox="1"/>
          <p:nvPr/>
        </p:nvSpPr>
        <p:spPr>
          <a:xfrm>
            <a:off x="7860635" y="1374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does the whole program/course look like?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C81B62-FD24-F4E5-A685-F340764E89FA}"/>
              </a:ext>
            </a:extLst>
          </p:cNvPr>
          <p:cNvSpPr txBox="1"/>
          <p:nvPr/>
        </p:nvSpPr>
        <p:spPr>
          <a:xfrm>
            <a:off x="7860635" y="3282701"/>
            <a:ext cx="410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does the course structure look like?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76FE9B-08C9-67CA-EE5C-615E82819A52}"/>
              </a:ext>
            </a:extLst>
          </p:cNvPr>
          <p:cNvSpPr txBox="1"/>
          <p:nvPr/>
        </p:nvSpPr>
        <p:spPr>
          <a:xfrm>
            <a:off x="8085224" y="4883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How will you know you have accomplished the goals?</a:t>
            </a:r>
          </a:p>
        </p:txBody>
      </p:sp>
    </p:spTree>
    <p:extLst>
      <p:ext uri="{BB962C8B-B14F-4D97-AF65-F5344CB8AC3E}">
        <p14:creationId xmlns:p14="http://schemas.microsoft.com/office/powerpoint/2010/main" val="4791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2E711E-EE3F-E04C-5522-E8732AC65FDD}"/>
              </a:ext>
            </a:extLst>
          </p:cNvPr>
          <p:cNvSpPr/>
          <p:nvPr/>
        </p:nvSpPr>
        <p:spPr>
          <a:xfrm>
            <a:off x="721894" y="1140033"/>
            <a:ext cx="3609473" cy="686497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AEDDE8-D47A-6F53-B059-D3A0AA11C52A}"/>
              </a:ext>
            </a:extLst>
          </p:cNvPr>
          <p:cNvSpPr txBox="1">
            <a:spLocks/>
          </p:cNvSpPr>
          <p:nvPr/>
        </p:nvSpPr>
        <p:spPr>
          <a:xfrm>
            <a:off x="948488" y="1532886"/>
            <a:ext cx="283544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masis MT Pro Black" panose="02040A04050005020304" pitchFamily="18" charset="0"/>
              </a:rPr>
              <a:t>Step 3: Units and Courses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7F5633-A1A2-0C47-56F2-8CD65A5157E8}"/>
              </a:ext>
            </a:extLst>
          </p:cNvPr>
          <p:cNvSpPr/>
          <p:nvPr/>
        </p:nvSpPr>
        <p:spPr>
          <a:xfrm>
            <a:off x="3641558" y="1322431"/>
            <a:ext cx="4219077" cy="105877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9F58C6-DBBD-D6F8-EDF7-7747DD3BFDC3}"/>
              </a:ext>
            </a:extLst>
          </p:cNvPr>
          <p:cNvSpPr/>
          <p:nvPr/>
        </p:nvSpPr>
        <p:spPr>
          <a:xfrm>
            <a:off x="3641558" y="3142152"/>
            <a:ext cx="4219077" cy="105877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A9F6DA9-11DA-4A70-5419-029FAC986D01}"/>
              </a:ext>
            </a:extLst>
          </p:cNvPr>
          <p:cNvSpPr/>
          <p:nvPr/>
        </p:nvSpPr>
        <p:spPr>
          <a:xfrm>
            <a:off x="3641558" y="4954193"/>
            <a:ext cx="4219077" cy="105877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24436-834B-12DC-DA9D-AEC6E5A9BAE8}"/>
              </a:ext>
            </a:extLst>
          </p:cNvPr>
          <p:cNvSpPr txBox="1"/>
          <p:nvPr/>
        </p:nvSpPr>
        <p:spPr>
          <a:xfrm>
            <a:off x="7860635" y="1374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are the key benchmarks for the program or course?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0B068-8410-D6B2-BB43-CD99C3B0B541}"/>
              </a:ext>
            </a:extLst>
          </p:cNvPr>
          <p:cNvSpPr txBox="1"/>
          <p:nvPr/>
        </p:nvSpPr>
        <p:spPr>
          <a:xfrm>
            <a:off x="7860635" y="3282701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are the Capstone project(s) for the program or course?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0B225-5377-CFC2-018B-D761D1574ED6}"/>
              </a:ext>
            </a:extLst>
          </p:cNvPr>
          <p:cNvSpPr txBox="1"/>
          <p:nvPr/>
        </p:nvSpPr>
        <p:spPr>
          <a:xfrm>
            <a:off x="8085224" y="4883417"/>
            <a:ext cx="3882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are the main units of study and how will those be structured?</a:t>
            </a:r>
          </a:p>
        </p:txBody>
      </p:sp>
    </p:spTree>
    <p:extLst>
      <p:ext uri="{BB962C8B-B14F-4D97-AF65-F5344CB8AC3E}">
        <p14:creationId xmlns:p14="http://schemas.microsoft.com/office/powerpoint/2010/main" val="40249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68747F-2D78-B895-3EC8-A732348BBCFD}"/>
              </a:ext>
            </a:extLst>
          </p:cNvPr>
          <p:cNvSpPr/>
          <p:nvPr/>
        </p:nvSpPr>
        <p:spPr>
          <a:xfrm>
            <a:off x="721894" y="1140033"/>
            <a:ext cx="3609473" cy="686497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98496F-567E-EF9B-226E-CC41922BB079}"/>
              </a:ext>
            </a:extLst>
          </p:cNvPr>
          <p:cNvSpPr txBox="1">
            <a:spLocks/>
          </p:cNvSpPr>
          <p:nvPr/>
        </p:nvSpPr>
        <p:spPr>
          <a:xfrm>
            <a:off x="948488" y="1532886"/>
            <a:ext cx="283544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masis MT Pro Black" panose="02040A04050005020304" pitchFamily="18" charset="0"/>
              </a:rPr>
              <a:t>Step 4: Timeline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E890235-4B19-ECF2-306E-921F22756F34}"/>
              </a:ext>
            </a:extLst>
          </p:cNvPr>
          <p:cNvSpPr/>
          <p:nvPr/>
        </p:nvSpPr>
        <p:spPr>
          <a:xfrm>
            <a:off x="3641558" y="1322431"/>
            <a:ext cx="4219077" cy="105877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F49EFE6-3E5D-4B69-E33F-FD9C91403442}"/>
              </a:ext>
            </a:extLst>
          </p:cNvPr>
          <p:cNvSpPr/>
          <p:nvPr/>
        </p:nvSpPr>
        <p:spPr>
          <a:xfrm>
            <a:off x="3641558" y="3142152"/>
            <a:ext cx="4219077" cy="105877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CC6F701-EC4B-082F-C9A7-3633058C2840}"/>
              </a:ext>
            </a:extLst>
          </p:cNvPr>
          <p:cNvSpPr/>
          <p:nvPr/>
        </p:nvSpPr>
        <p:spPr>
          <a:xfrm>
            <a:off x="3641558" y="4954193"/>
            <a:ext cx="4219077" cy="105877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A4FDE-6D4D-5B22-4F67-B7D8B76254A5}"/>
              </a:ext>
            </a:extLst>
          </p:cNvPr>
          <p:cNvSpPr txBox="1"/>
          <p:nvPr/>
        </p:nvSpPr>
        <p:spPr>
          <a:xfrm>
            <a:off x="7860635" y="1374417"/>
            <a:ext cx="410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is the timeline for the entire program?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BCB9D-CFD6-EAA4-203B-71689321ECE3}"/>
              </a:ext>
            </a:extLst>
          </p:cNvPr>
          <p:cNvSpPr txBox="1"/>
          <p:nvPr/>
        </p:nvSpPr>
        <p:spPr>
          <a:xfrm>
            <a:off x="7860635" y="3282701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When will the Capstone/Benchmarks happen in the program?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79E2C-D5A8-6604-4BA5-0AD02DFBCE6C}"/>
              </a:ext>
            </a:extLst>
          </p:cNvPr>
          <p:cNvSpPr txBox="1"/>
          <p:nvPr/>
        </p:nvSpPr>
        <p:spPr>
          <a:xfrm>
            <a:off x="8085224" y="4883417"/>
            <a:ext cx="4106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How many courses are required for successful completion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30573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F10045-BF13-E409-9077-7B3EC7AF113C}"/>
              </a:ext>
            </a:extLst>
          </p:cNvPr>
          <p:cNvSpPr/>
          <p:nvPr/>
        </p:nvSpPr>
        <p:spPr>
          <a:xfrm>
            <a:off x="721894" y="1140033"/>
            <a:ext cx="3609473" cy="6864978"/>
          </a:xfrm>
          <a:prstGeom prst="roundRect">
            <a:avLst/>
          </a:prstGeom>
          <a:solidFill>
            <a:srgbClr val="9954CC"/>
          </a:solidFill>
          <a:ln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7467D5-F912-F881-C8C9-474F3E7CB33F}"/>
              </a:ext>
            </a:extLst>
          </p:cNvPr>
          <p:cNvSpPr txBox="1">
            <a:spLocks/>
          </p:cNvSpPr>
          <p:nvPr/>
        </p:nvSpPr>
        <p:spPr>
          <a:xfrm>
            <a:off x="948488" y="1532886"/>
            <a:ext cx="283544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masis MT Pro Black" panose="02040A04050005020304" pitchFamily="18" charset="0"/>
              </a:rPr>
              <a:t>Step 5: </a:t>
            </a:r>
            <a:r>
              <a:rPr lang="en-US" sz="2800" dirty="0">
                <a:latin typeface="Amasis MT Pro Black" panose="02040A04050005020304" pitchFamily="18" charset="0"/>
              </a:rPr>
              <a:t>Expectations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7C66C4-CC72-DE0B-5110-E2E58FA59985}"/>
              </a:ext>
            </a:extLst>
          </p:cNvPr>
          <p:cNvSpPr/>
          <p:nvPr/>
        </p:nvSpPr>
        <p:spPr>
          <a:xfrm>
            <a:off x="3641558" y="1322431"/>
            <a:ext cx="4219077" cy="1058779"/>
          </a:xfrm>
          <a:prstGeom prst="rightArrow">
            <a:avLst/>
          </a:prstGeom>
          <a:solidFill>
            <a:srgbClr val="9954CC"/>
          </a:solidFill>
          <a:ln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D42AB64-9C82-E006-CB62-366B1235F950}"/>
              </a:ext>
            </a:extLst>
          </p:cNvPr>
          <p:cNvSpPr/>
          <p:nvPr/>
        </p:nvSpPr>
        <p:spPr>
          <a:xfrm>
            <a:off x="3641558" y="3142152"/>
            <a:ext cx="4219077" cy="1058779"/>
          </a:xfrm>
          <a:prstGeom prst="rightArrow">
            <a:avLst/>
          </a:prstGeom>
          <a:solidFill>
            <a:srgbClr val="9954CC"/>
          </a:solidFill>
          <a:ln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54683E2-41BD-DA40-0A14-E8CCA106141E}"/>
              </a:ext>
            </a:extLst>
          </p:cNvPr>
          <p:cNvSpPr/>
          <p:nvPr/>
        </p:nvSpPr>
        <p:spPr>
          <a:xfrm>
            <a:off x="3641558" y="4954193"/>
            <a:ext cx="4219077" cy="1058779"/>
          </a:xfrm>
          <a:prstGeom prst="rightArrow">
            <a:avLst/>
          </a:prstGeom>
          <a:solidFill>
            <a:srgbClr val="9954CC"/>
          </a:solidFill>
          <a:ln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31485-C027-E0EF-ED00-2DAC965BF2A5}"/>
              </a:ext>
            </a:extLst>
          </p:cNvPr>
          <p:cNvSpPr txBox="1"/>
          <p:nvPr/>
        </p:nvSpPr>
        <p:spPr>
          <a:xfrm>
            <a:off x="7860635" y="1374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are the expectations for student entrance to the program?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63224-80B0-BB6F-7A9F-2F8C11B90335}"/>
              </a:ext>
            </a:extLst>
          </p:cNvPr>
          <p:cNvSpPr txBox="1"/>
          <p:nvPr/>
        </p:nvSpPr>
        <p:spPr>
          <a:xfrm>
            <a:off x="7860635" y="3282701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are students expected to know and be able to do by the end?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4732C-0DD1-DB0A-6370-9C13060474EC}"/>
              </a:ext>
            </a:extLst>
          </p:cNvPr>
          <p:cNvSpPr txBox="1"/>
          <p:nvPr/>
        </p:nvSpPr>
        <p:spPr>
          <a:xfrm>
            <a:off x="8085224" y="4883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are students expected to be able to produce by the end?</a:t>
            </a:r>
          </a:p>
        </p:txBody>
      </p:sp>
    </p:spTree>
    <p:extLst>
      <p:ext uri="{BB962C8B-B14F-4D97-AF65-F5344CB8AC3E}">
        <p14:creationId xmlns:p14="http://schemas.microsoft.com/office/powerpoint/2010/main" val="6961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DBAFFF-3515-4932-481A-3EA1C6E09792}"/>
              </a:ext>
            </a:extLst>
          </p:cNvPr>
          <p:cNvSpPr/>
          <p:nvPr/>
        </p:nvSpPr>
        <p:spPr>
          <a:xfrm>
            <a:off x="721894" y="1140033"/>
            <a:ext cx="3609473" cy="6864978"/>
          </a:xfrm>
          <a:prstGeom prst="round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8F0FD6-5BEC-33FD-17C4-67A29B814E95}"/>
              </a:ext>
            </a:extLst>
          </p:cNvPr>
          <p:cNvSpPr txBox="1">
            <a:spLocks/>
          </p:cNvSpPr>
          <p:nvPr/>
        </p:nvSpPr>
        <p:spPr>
          <a:xfrm>
            <a:off x="948487" y="1532886"/>
            <a:ext cx="33828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masis MT Pro Black" panose="02040A04050005020304" pitchFamily="18" charset="0"/>
              </a:rPr>
              <a:t>Step 6: Evaluation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B1E103-97C7-E448-8421-5E496B9FF4A8}"/>
              </a:ext>
            </a:extLst>
          </p:cNvPr>
          <p:cNvSpPr/>
          <p:nvPr/>
        </p:nvSpPr>
        <p:spPr>
          <a:xfrm>
            <a:off x="3641558" y="1322431"/>
            <a:ext cx="4219077" cy="1058779"/>
          </a:xfrm>
          <a:prstGeom prst="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90AD36C-7042-2D22-6C11-DB048A1233F3}"/>
              </a:ext>
            </a:extLst>
          </p:cNvPr>
          <p:cNvSpPr/>
          <p:nvPr/>
        </p:nvSpPr>
        <p:spPr>
          <a:xfrm>
            <a:off x="3641558" y="3142152"/>
            <a:ext cx="4219077" cy="1058779"/>
          </a:xfrm>
          <a:prstGeom prst="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70908EC-BC9E-1C7C-B096-83CFA0AA50B0}"/>
              </a:ext>
            </a:extLst>
          </p:cNvPr>
          <p:cNvSpPr/>
          <p:nvPr/>
        </p:nvSpPr>
        <p:spPr>
          <a:xfrm>
            <a:off x="3641558" y="4954193"/>
            <a:ext cx="4219077" cy="1058779"/>
          </a:xfrm>
          <a:prstGeom prst="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5B3CA-5264-CD5F-FE15-A9BBDEF2BF2F}"/>
              </a:ext>
            </a:extLst>
          </p:cNvPr>
          <p:cNvSpPr txBox="1"/>
          <p:nvPr/>
        </p:nvSpPr>
        <p:spPr>
          <a:xfrm>
            <a:off x="7860635" y="1374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How will you evaluate the course? Students? Program?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21784-473C-3A94-A2C0-0F3205265BBE}"/>
              </a:ext>
            </a:extLst>
          </p:cNvPr>
          <p:cNvSpPr txBox="1"/>
          <p:nvPr/>
        </p:nvSpPr>
        <p:spPr>
          <a:xfrm>
            <a:off x="7860635" y="3282701"/>
            <a:ext cx="410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What evaluation methods will you use?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AE624-A561-7E9A-527C-81F5EC587592}"/>
              </a:ext>
            </a:extLst>
          </p:cNvPr>
          <p:cNvSpPr txBox="1"/>
          <p:nvPr/>
        </p:nvSpPr>
        <p:spPr>
          <a:xfrm>
            <a:off x="8085224" y="4883417"/>
            <a:ext cx="410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asis MT Pro Black" panose="02040A04050005020304" pitchFamily="18" charset="0"/>
              </a:rPr>
              <a:t>How will you determine success in the Program? Course? Project?</a:t>
            </a:r>
          </a:p>
        </p:txBody>
      </p:sp>
    </p:spTree>
    <p:extLst>
      <p:ext uri="{BB962C8B-B14F-4D97-AF65-F5344CB8AC3E}">
        <p14:creationId xmlns:p14="http://schemas.microsoft.com/office/powerpoint/2010/main" val="13561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429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Amasis MT Pro Black</vt:lpstr>
      <vt:lpstr>Amasis MT Pro Medium</vt:lpstr>
      <vt:lpstr>Arial</vt:lpstr>
      <vt:lpstr>Calibri</vt:lpstr>
      <vt:lpstr>Calibri Light</vt:lpstr>
      <vt:lpstr>Wingdings</vt:lpstr>
      <vt:lpstr>Office Theme</vt:lpstr>
      <vt:lpstr>Program Design Workshop</vt:lpstr>
      <vt:lpstr>Workshop Agenda</vt:lpstr>
      <vt:lpstr>Backward Design: You begin with the end in mind</vt:lpstr>
      <vt:lpstr>Step 1: End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do with the answers to the questions in each stage?</vt:lpstr>
      <vt:lpstr>PowerPoint Presentation</vt:lpstr>
      <vt:lpstr>Additional Questions:</vt:lpstr>
      <vt:lpstr>Group Brainstorm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Design Workshop</dc:title>
  <dc:creator>Isis C Prior</dc:creator>
  <cp:lastModifiedBy>Isis C Prior</cp:lastModifiedBy>
  <cp:revision>5</cp:revision>
  <dcterms:created xsi:type="dcterms:W3CDTF">2023-04-24T17:54:10Z</dcterms:created>
  <dcterms:modified xsi:type="dcterms:W3CDTF">2023-04-26T15:44:58Z</dcterms:modified>
</cp:coreProperties>
</file>